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3"/>
  </p:notesMasterIdLst>
  <p:sldIdLst>
    <p:sldId id="261" r:id="rId2"/>
    <p:sldId id="262" r:id="rId3"/>
    <p:sldId id="263" r:id="rId4"/>
    <p:sldId id="264" r:id="rId5"/>
    <p:sldId id="265" r:id="rId6"/>
    <p:sldId id="266" r:id="rId7"/>
    <p:sldId id="267" r:id="rId8"/>
    <p:sldId id="268" r:id="rId9"/>
    <p:sldId id="269" r:id="rId10"/>
    <p:sldId id="270" r:id="rId11"/>
    <p:sldId id="271"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Figtree" panose="020B0604020202020204" charset="0"/>
      <p:regular r:id="rId18"/>
      <p:bold r:id="rId19"/>
      <p:italic r:id="rId20"/>
      <p:boldItalic r:id="rId21"/>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6327"/>
  </p:normalViewPr>
  <p:slideViewPr>
    <p:cSldViewPr snapToGrid="0">
      <p:cViewPr varScale="1">
        <p:scale>
          <a:sx n="90" d="100"/>
          <a:sy n="90" d="100"/>
        </p:scale>
        <p:origin x="-91"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2024-04-03</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2.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3936" b="32409"/>
          <a:stretch/>
        </p:blipFill>
        <p:spPr>
          <a:xfrm>
            <a:off x="-1" y="1"/>
            <a:ext cx="3177767" cy="4635374"/>
          </a:xfrm>
          <a:prstGeom prst="rect">
            <a:avLst/>
          </a:prstGeom>
        </p:spPr>
      </p:pic>
      <p:pic>
        <p:nvPicPr>
          <p:cNvPr id="8" name="Bild 7">
            <a:extLst>
              <a:ext uri="{FF2B5EF4-FFF2-40B4-BE49-F238E27FC236}">
                <a16:creationId xmlns=""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2024-04-03</a:t>
            </a:fld>
            <a:endParaRPr lang="sv-SE"/>
          </a:p>
        </p:txBody>
      </p:sp>
      <p:sp>
        <p:nvSpPr>
          <p:cNvPr id="5" name="Platshållare för sidfot 4">
            <a:extLst>
              <a:ext uri="{FF2B5EF4-FFF2-40B4-BE49-F238E27FC236}">
                <a16:creationId xmlns=""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14959C9-2F76-B9B0-59E8-58FE65006E5D}"/>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innehåll 2">
            <a:extLst>
              <a:ext uri="{FF2B5EF4-FFF2-40B4-BE49-F238E27FC236}">
                <a16:creationId xmlns=""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a:extLst>
              <a:ext uri="{FF2B5EF4-FFF2-40B4-BE49-F238E27FC236}">
                <a16:creationId xmlns=""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datum 4">
            <a:extLst>
              <a:ext uri="{FF2B5EF4-FFF2-40B4-BE49-F238E27FC236}">
                <a16:creationId xmlns=""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2024-04-03</a:t>
            </a:fld>
            <a:endParaRPr lang="sv-SE"/>
          </a:p>
        </p:txBody>
      </p:sp>
      <p:sp>
        <p:nvSpPr>
          <p:cNvPr id="6" name="Platshållare för sidfot 5">
            <a:extLst>
              <a:ext uri="{FF2B5EF4-FFF2-40B4-BE49-F238E27FC236}">
                <a16:creationId xmlns=""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 xmlns:a16="http://schemas.microsoft.com/office/drawing/2014/main" id="{C63C1EB8-E569-DA98-4D95-5FC12FB4C459}"/>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Platshållare för innehåll 3">
            <a:extLst>
              <a:ext uri="{FF2B5EF4-FFF2-40B4-BE49-F238E27FC236}">
                <a16:creationId xmlns=""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text 4">
            <a:extLst>
              <a:ext uri="{FF2B5EF4-FFF2-40B4-BE49-F238E27FC236}">
                <a16:creationId xmlns=""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Platshållare för innehåll 5">
            <a:extLst>
              <a:ext uri="{FF2B5EF4-FFF2-40B4-BE49-F238E27FC236}">
                <a16:creationId xmlns=""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datum 6">
            <a:extLst>
              <a:ext uri="{FF2B5EF4-FFF2-40B4-BE49-F238E27FC236}">
                <a16:creationId xmlns=""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2024-04-03</a:t>
            </a:fld>
            <a:endParaRPr lang="sv-SE"/>
          </a:p>
        </p:txBody>
      </p:sp>
      <p:sp>
        <p:nvSpPr>
          <p:cNvPr id="8" name="Platshållare för sidfot 7">
            <a:extLst>
              <a:ext uri="{FF2B5EF4-FFF2-40B4-BE49-F238E27FC236}">
                <a16:creationId xmlns=""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6" name="Platshållare för innehåll 2">
            <a:extLst>
              <a:ext uri="{FF2B5EF4-FFF2-40B4-BE49-F238E27FC236}">
                <a16:creationId xmlns=""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2">
            <a:extLst>
              <a:ext uri="{FF2B5EF4-FFF2-40B4-BE49-F238E27FC236}">
                <a16:creationId xmlns=""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3936" b="32409"/>
          <a:stretch/>
        </p:blipFill>
        <p:spPr>
          <a:xfrm>
            <a:off x="-1" y="1"/>
            <a:ext cx="3177767" cy="4635374"/>
          </a:xfrm>
          <a:prstGeom prst="rect">
            <a:avLst/>
          </a:prstGeom>
        </p:spPr>
      </p:pic>
      <p:pic>
        <p:nvPicPr>
          <p:cNvPr id="10" name="Bild 9">
            <a:extLst>
              <a:ext uri="{FF2B5EF4-FFF2-40B4-BE49-F238E27FC236}">
                <a16:creationId xmlns=""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2024-04-03</a:t>
            </a:fld>
            <a:endParaRPr lang="sv-SE"/>
          </a:p>
        </p:txBody>
      </p:sp>
      <p:sp>
        <p:nvSpPr>
          <p:cNvPr id="5" name="Platshållare för sidfot 4">
            <a:extLst>
              <a:ext uri="{FF2B5EF4-FFF2-40B4-BE49-F238E27FC236}">
                <a16:creationId xmlns=""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8" name="Platshållare för innehåll 1">
            <a:extLst>
              <a:ext uri="{FF2B5EF4-FFF2-40B4-BE49-F238E27FC236}">
                <a16:creationId xmlns=""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1" name="Rubrik 2">
            <a:extLst>
              <a:ext uri="{FF2B5EF4-FFF2-40B4-BE49-F238E27FC236}">
                <a16:creationId xmlns=""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9" name="Platshållare för innehåll 2">
            <a:extLst>
              <a:ext uri="{FF2B5EF4-FFF2-40B4-BE49-F238E27FC236}">
                <a16:creationId xmlns=""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2024-04-03</a:t>
            </a:fld>
            <a:endParaRPr lang="sv-SE"/>
          </a:p>
        </p:txBody>
      </p:sp>
      <p:sp>
        <p:nvSpPr>
          <p:cNvPr id="5" name="Platshållare för sidfot 4">
            <a:extLst>
              <a:ext uri="{FF2B5EF4-FFF2-40B4-BE49-F238E27FC236}">
                <a16:creationId xmlns=""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9" name="Platshållare för bild 5">
            <a:extLst>
              <a:ext uri="{FF2B5EF4-FFF2-40B4-BE49-F238E27FC236}">
                <a16:creationId xmlns=""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2024-04-03</a:t>
            </a:fld>
            <a:endParaRPr lang="sv-SE"/>
          </a:p>
        </p:txBody>
      </p:sp>
      <p:sp>
        <p:nvSpPr>
          <p:cNvPr id="3" name="Platshållare för sidfot 2">
            <a:extLst>
              <a:ext uri="{FF2B5EF4-FFF2-40B4-BE49-F238E27FC236}">
                <a16:creationId xmlns=""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2024-04-03</a:t>
            </a:fld>
            <a:endParaRPr lang="sv-SE" dirty="0"/>
          </a:p>
        </p:txBody>
      </p:sp>
      <p:sp>
        <p:nvSpPr>
          <p:cNvPr id="8" name="Platshållare för sidfot 7">
            <a:extLst>
              <a:ext uri="{FF2B5EF4-FFF2-40B4-BE49-F238E27FC236}">
                <a16:creationId xmlns=""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r="73936" b="32409"/>
          <a:stretch/>
        </p:blipFill>
        <p:spPr>
          <a:xfrm>
            <a:off x="-1" y="1"/>
            <a:ext cx="3177767" cy="4635374"/>
          </a:xfrm>
          <a:prstGeom prst="rect">
            <a:avLst/>
          </a:prstGeom>
        </p:spPr>
      </p:pic>
      <p:pic>
        <p:nvPicPr>
          <p:cNvPr id="3" name="Bild 2">
            <a:extLst>
              <a:ext uri="{FF2B5EF4-FFF2-40B4-BE49-F238E27FC236}">
                <a16:creationId xmlns=""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2024-04-03</a:t>
            </a:fld>
            <a:endParaRPr lang="sv-SE" dirty="0"/>
          </a:p>
        </p:txBody>
      </p:sp>
      <p:sp>
        <p:nvSpPr>
          <p:cNvPr id="8" name="Platshållare för sidfot 7">
            <a:extLst>
              <a:ext uri="{FF2B5EF4-FFF2-40B4-BE49-F238E27FC236}">
                <a16:creationId xmlns=""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r="73936" b="32409"/>
          <a:stretch/>
        </p:blipFill>
        <p:spPr>
          <a:xfrm>
            <a:off x="-1" y="1"/>
            <a:ext cx="3177767" cy="4635374"/>
          </a:xfrm>
          <a:prstGeom prst="rect">
            <a:avLst/>
          </a:prstGeom>
        </p:spPr>
      </p:pic>
      <p:pic>
        <p:nvPicPr>
          <p:cNvPr id="3" name="Bild 2">
            <a:extLst>
              <a:ext uri="{FF2B5EF4-FFF2-40B4-BE49-F238E27FC236}">
                <a16:creationId xmlns=""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2024-04-03</a:t>
            </a:fld>
            <a:endParaRPr lang="sv-SE" dirty="0"/>
          </a:p>
        </p:txBody>
      </p:sp>
      <p:sp>
        <p:nvSpPr>
          <p:cNvPr id="4" name="Platshållare för sidfot 3">
            <a:extLst>
              <a:ext uri="{FF2B5EF4-FFF2-40B4-BE49-F238E27FC236}">
                <a16:creationId xmlns=""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2024-04-03</a:t>
            </a:fld>
            <a:endParaRPr lang="sv-SE" dirty="0"/>
          </a:p>
        </p:txBody>
      </p:sp>
      <p:sp>
        <p:nvSpPr>
          <p:cNvPr id="4" name="Platshållare för sidfot 3">
            <a:extLst>
              <a:ext uri="{FF2B5EF4-FFF2-40B4-BE49-F238E27FC236}">
                <a16:creationId xmlns=""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2024-04-03</a:t>
            </a:fld>
            <a:endParaRPr lang="sv-SE" dirty="0"/>
          </a:p>
        </p:txBody>
      </p:sp>
      <p:sp>
        <p:nvSpPr>
          <p:cNvPr id="4" name="Platshållare för sidfot 3">
            <a:extLst>
              <a:ext uri="{FF2B5EF4-FFF2-40B4-BE49-F238E27FC236}">
                <a16:creationId xmlns=""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2024-04-03</a:t>
            </a:fld>
            <a:endParaRPr lang="sv-SE" dirty="0"/>
          </a:p>
        </p:txBody>
      </p:sp>
      <p:sp>
        <p:nvSpPr>
          <p:cNvPr id="5" name="Platshållare för sidfot 4">
            <a:extLst>
              <a:ext uri="{FF2B5EF4-FFF2-40B4-BE49-F238E27FC236}">
                <a16:creationId xmlns=""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 xmlns:a16="http://schemas.microsoft.com/office/drawing/2014/main" id="{57E3D58E-4C99-E6D1-B925-E182668FA2E3}"/>
              </a:ext>
            </a:extLst>
          </p:cNvPr>
          <p:cNvPicPr>
            <a:picLocks noChangeAspect="1"/>
          </p:cNvPicPr>
          <p:nvPr/>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xmlns=""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b="1"/>
            </a:pPr>
            <a:r>
              <a:t>Introduction to CEFR levels for administrators of digital archives</a:t>
            </a:r>
          </a:p>
        </p:txBody>
      </p:sp>
      <p:sp>
        <p:nvSpPr>
          <p:cNvPr id="3" name="Subtitle 2"/>
          <p:cNvSpPr>
            <a:spLocks noGrp="1"/>
          </p:cNvSpPr>
          <p:nvPr>
            <p:ph type="subTitle" idx="1"/>
          </p:nvPr>
        </p:nvSpPr>
        <p:spPr/>
        <p:txBody>
          <a:bodyPr/>
          <a:lstStyle/>
          <a:p>
            <a:r>
              <a:t>Created By AI Gemini Model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Best Practices for CEFR Integration in Digital Archives</a:t>
            </a:r>
          </a:p>
        </p:txBody>
      </p:sp>
      <p:sp>
        <p:nvSpPr>
          <p:cNvPr id="3" name="Subtitle 2"/>
          <p:cNvSpPr>
            <a:spLocks noGrp="1"/>
          </p:cNvSpPr>
          <p:nvPr>
            <p:ph idx="1"/>
          </p:nvPr>
        </p:nvSpPr>
        <p:spPr/>
        <p:txBody>
          <a:bodyPr>
            <a:normAutofit/>
          </a:bodyPr>
          <a:lstStyle/>
          <a:p>
            <a:endParaRPr/>
          </a:p>
          <a:p>
            <a:pPr>
              <a:spcAft>
                <a:spcPts val="1000"/>
              </a:spcAft>
              <a:defRPr sz="1800"/>
            </a:pPr>
            <a:r>
              <a:t>Enhance accessibility: Ensure metadata is compliant with cefr standards for searchability and filterability.</a:t>
            </a:r>
          </a:p>
          <a:p>
            <a:pPr>
              <a:spcAft>
                <a:spcPts val="1000"/>
              </a:spcAft>
              <a:defRPr sz="1800"/>
            </a:pPr>
            <a:r>
              <a:t>Incorporate internationalization: Translate interface elements and metadata to support multiple languages for enhanced user experience.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 The Future of CEFR and Its Role in Digital Archives</a:t>
            </a:r>
          </a:p>
        </p:txBody>
      </p:sp>
      <p:sp>
        <p:nvSpPr>
          <p:cNvPr id="3" name="Subtitle 2"/>
          <p:cNvSpPr>
            <a:spLocks noGrp="1"/>
          </p:cNvSpPr>
          <p:nvPr>
            <p:ph idx="1"/>
          </p:nvPr>
        </p:nvSpPr>
        <p:spPr/>
        <p:txBody>
          <a:bodyPr>
            <a:normAutofit/>
          </a:bodyPr>
          <a:lstStyle/>
          <a:p>
            <a:endParaRPr/>
          </a:p>
          <a:p>
            <a:pPr>
              <a:spcAft>
                <a:spcPts val="1000"/>
              </a:spcAft>
              <a:defRPr sz="1800"/>
            </a:pPr>
            <a:r>
              <a:t>The future of cefr and its role in digital archivesenhanced interoperability: Cefr will foster interoperability between digital archives, enabling seamless data exchange and collaborative research.</a:t>
            </a:r>
          </a:p>
          <a:p>
            <a:pPr>
              <a:spcAft>
                <a:spcPts val="1000"/>
              </a:spcAft>
              <a:defRPr sz="1800"/>
            </a:pPr>
            <a:r>
              <a:t>Increased accessibility: Cefr will provide a standardized framework for describing and accessing digital archival content, making it more discoverable and usable for researchers and the public.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rPr dirty="0"/>
              <a:t>Understanding the CEFR Framework</a:t>
            </a:r>
          </a:p>
        </p:txBody>
      </p:sp>
      <p:sp>
        <p:nvSpPr>
          <p:cNvPr id="3" name="Subtitle 2"/>
          <p:cNvSpPr>
            <a:spLocks noGrp="1"/>
          </p:cNvSpPr>
          <p:nvPr>
            <p:ph idx="1"/>
          </p:nvPr>
        </p:nvSpPr>
        <p:spPr/>
        <p:txBody>
          <a:bodyPr/>
          <a:lstStyle/>
          <a:p>
            <a:endParaRPr/>
          </a:p>
          <a:p>
            <a:pPr>
              <a:spcAft>
                <a:spcPts val="1000"/>
              </a:spcAft>
              <a:defRPr sz="1800"/>
            </a:pPr>
            <a:r>
              <a:t>Defines proficiency levels: Cefr establishes six levels of language proficiency, from a1 (beginner) to c2 (mastery).</a:t>
            </a:r>
          </a:p>
          <a:p>
            <a:pPr>
              <a:spcAft>
                <a:spcPts val="1000"/>
              </a:spcAft>
              <a:defRPr sz="1800"/>
            </a:pPr>
            <a:r>
              <a:t>This framework enables standardized assessment of language skills across different contexts.</a:t>
            </a:r>
          </a:p>
          <a:p>
            <a:pPr>
              <a:spcAft>
                <a:spcPts val="1000"/>
              </a:spcAft>
              <a:defRPr sz="1800"/>
            </a:pPr>
            <a:r>
              <a:t>Promotes international mobility: By aligning language proficiency levels globally, cefr facilitates crosscultural communication, education, and professional opportunities, enhancing individuals' mobility in the globalized world.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Mapping CEFR Levels to Digital Archives</a:t>
            </a:r>
          </a:p>
        </p:txBody>
      </p:sp>
      <p:sp>
        <p:nvSpPr>
          <p:cNvPr id="3" name="Subtitle 2"/>
          <p:cNvSpPr>
            <a:spLocks noGrp="1"/>
          </p:cNvSpPr>
          <p:nvPr>
            <p:ph idx="1"/>
          </p:nvPr>
        </p:nvSpPr>
        <p:spPr/>
        <p:txBody>
          <a:bodyPr>
            <a:normAutofit/>
          </a:bodyPr>
          <a:lstStyle/>
          <a:p>
            <a:endParaRPr/>
          </a:p>
          <a:p>
            <a:pPr>
              <a:spcAft>
                <a:spcPts val="1000"/>
              </a:spcAft>
              <a:defRPr sz="1800"/>
            </a:pPr>
            <a:r>
              <a:t>A1 (beginner): Short texts, everyday language, and some complex grammar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Assessing Learner Proficiency through CEFR Levels</a:t>
            </a:r>
          </a:p>
        </p:txBody>
      </p:sp>
      <p:sp>
        <p:nvSpPr>
          <p:cNvPr id="3" name="Subtitle 2"/>
          <p:cNvSpPr>
            <a:spLocks noGrp="1"/>
          </p:cNvSpPr>
          <p:nvPr>
            <p:ph idx="1"/>
          </p:nvPr>
        </p:nvSpPr>
        <p:spPr/>
        <p:txBody>
          <a:bodyPr>
            <a:normAutofit/>
          </a:bodyPr>
          <a:lstStyle/>
          <a:p>
            <a:endParaRPr/>
          </a:p>
          <a:p>
            <a:pPr>
              <a:spcAft>
                <a:spcPts val="1000"/>
              </a:spcAft>
              <a:defRPr sz="1800"/>
            </a:pPr>
            <a:r>
              <a:t>Bullet point 1: Can understand simple familiar words and phrases, identify numbers, and respond to yes/no questions.</a:t>
            </a:r>
          </a:p>
          <a:p>
            <a:pPr>
              <a:spcAft>
                <a:spcPts val="1000"/>
              </a:spcAft>
              <a:defRPr sz="1800"/>
            </a:pPr>
            <a:r>
              <a:t>Cefr level b2: Can understand the main points of extended speech and more complex texts, follow detailed instructions, and infer meaning from context.</a:t>
            </a:r>
          </a:p>
          <a:p>
            <a:pPr>
              <a:spcAft>
                <a:spcPts val="1000"/>
              </a:spcAft>
              <a:defRPr sz="1800"/>
            </a:pPr>
            <a:r>
              <a:t>Bullet point 2: Can write simple sentences and short paragraphs using basic grammar and vocabulary.</a:t>
            </a:r>
          </a:p>
          <a:p>
            <a:pPr>
              <a:spcAft>
                <a:spcPts val="1000"/>
              </a:spcAft>
              <a:defRPr sz="1800"/>
            </a:pPr>
            <a:r>
              <a:t>Cefr level c1: Can write clear, wellorganized texts that demonstrate a mastery of advanced grammar and a wide range of vocabulary, and can express complex ideas effectively.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Designing Digital Archives with CEFR Considerations</a:t>
            </a:r>
          </a:p>
        </p:txBody>
      </p:sp>
      <p:sp>
        <p:nvSpPr>
          <p:cNvPr id="3" name="Subtitle 2"/>
          <p:cNvSpPr>
            <a:spLocks noGrp="1"/>
          </p:cNvSpPr>
          <p:nvPr>
            <p:ph idx="1"/>
          </p:nvPr>
        </p:nvSpPr>
        <p:spPr/>
        <p:txBody>
          <a:bodyPr>
            <a:normAutofit/>
          </a:bodyPr>
          <a:lstStyle/>
          <a:p>
            <a:endParaRPr/>
          </a:p>
          <a:p>
            <a:pPr>
              <a:spcAft>
                <a:spcPts val="1000"/>
              </a:spcAft>
              <a:defRPr sz="1800"/>
            </a:pPr>
            <a:r>
              <a:t>Designing digital archives with cefr considerationscommon european framework of reference (cefr): Widely recognized standard for language proficiency provides guidance for creating archives accessible to users of all language abilities.</a:t>
            </a:r>
          </a:p>
          <a:p>
            <a:pPr>
              <a:spcAft>
                <a:spcPts val="1000"/>
              </a:spcAft>
              <a:defRPr sz="1800"/>
            </a:pPr>
            <a:r>
              <a:t>Matching content to proficiency levels: Use plain language and avoid technical jargon provide contextual clues and background information to support understanding offer translations or summaries for more challenging content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Enhancing Discoverability and Accessibility Using CEFR</a:t>
            </a:r>
          </a:p>
        </p:txBody>
      </p:sp>
      <p:sp>
        <p:nvSpPr>
          <p:cNvPr id="3" name="Subtitle 2"/>
          <p:cNvSpPr>
            <a:spLocks noGrp="1"/>
          </p:cNvSpPr>
          <p:nvPr>
            <p:ph idx="1"/>
          </p:nvPr>
        </p:nvSpPr>
        <p:spPr/>
        <p:txBody>
          <a:bodyPr>
            <a:normAutofit/>
          </a:bodyPr>
          <a:lstStyle/>
          <a:p>
            <a:endParaRPr/>
          </a:p>
          <a:p>
            <a:pPr>
              <a:spcAft>
                <a:spcPts val="1000"/>
              </a:spcAft>
              <a:defRPr sz="1800"/>
            </a:pPr>
            <a:r>
              <a:t>Enhancing discoverabilitystructured metadata: Use cefr levels to tag resources, allowing users to easily find content appropriate for their language proficiency.</a:t>
            </a:r>
          </a:p>
          <a:p>
            <a:pPr>
              <a:spcAft>
                <a:spcPts val="1000"/>
              </a:spcAft>
              <a:defRPr sz="1800"/>
            </a:pPr>
            <a:r>
              <a:t>Language detection: Detect the user's language and present content tailored to their level.</a:t>
            </a:r>
          </a:p>
          <a:p>
            <a:pPr>
              <a:spcAft>
                <a:spcPts val="1000"/>
              </a:spcAft>
              <a:defRPr sz="1800"/>
            </a:pPr>
            <a:r>
              <a:t>Enhancing accessibilitysimplified language: Provide content at lower cefr levels for learners with limited proficiency.</a:t>
            </a:r>
          </a:p>
          <a:p>
            <a:pPr>
              <a:spcAft>
                <a:spcPts val="1000"/>
              </a:spcAft>
              <a:defRPr sz="1800"/>
            </a:pPr>
            <a:r>
              <a:t>Alternative formats: Offer transcripts, audio, and visual aids to cater to different learning styles.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Supporting Language Learners through CEFR-Aligned Content</a:t>
            </a:r>
          </a:p>
        </p:txBody>
      </p:sp>
      <p:sp>
        <p:nvSpPr>
          <p:cNvPr id="3" name="Subtitle 2"/>
          <p:cNvSpPr>
            <a:spLocks noGrp="1"/>
          </p:cNvSpPr>
          <p:nvPr>
            <p:ph idx="1"/>
          </p:nvPr>
        </p:nvSpPr>
        <p:spPr/>
        <p:txBody>
          <a:bodyPr>
            <a:normAutofit/>
          </a:bodyPr>
          <a:lstStyle/>
          <a:p>
            <a:endParaRPr/>
          </a:p>
          <a:p>
            <a:pPr>
              <a:spcAft>
                <a:spcPts val="1000"/>
              </a:spcAft>
              <a:defRPr sz="1800"/>
            </a:pPr>
            <a:r>
              <a:t>Bullet point 1: Cefraligned content provides a standardized framework for assessing and developing language skills.</a:t>
            </a:r>
          </a:p>
          <a:p>
            <a:pPr>
              <a:spcAft>
                <a:spcPts val="1000"/>
              </a:spcAft>
              <a:defRPr sz="1800"/>
            </a:pPr>
            <a:r>
              <a:t>It ensures learners progress at an appropriate pace and allows for personalized learning pathways.</a:t>
            </a:r>
          </a:p>
          <a:p>
            <a:pPr>
              <a:spcAft>
                <a:spcPts val="1000"/>
              </a:spcAft>
              <a:defRPr sz="1800"/>
            </a:pPr>
            <a:r>
              <a:t>Bullet point 2: Using cefrbased materials helps learners identify their current language level and set clear goals.</a:t>
            </a:r>
          </a:p>
          <a:p>
            <a:pPr>
              <a:spcAft>
                <a:spcPts val="1000"/>
              </a:spcAft>
              <a:defRPr sz="1800"/>
            </a:pPr>
            <a:r>
              <a:t>Teachers can easily track learners' progress and provide targeted support based on specific cefr descriptors.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Collaborating with Stakeholders for Effective Implementation</a:t>
            </a:r>
          </a:p>
        </p:txBody>
      </p:sp>
      <p:sp>
        <p:nvSpPr>
          <p:cNvPr id="3" name="Subtitle 2"/>
          <p:cNvSpPr>
            <a:spLocks noGrp="1"/>
          </p:cNvSpPr>
          <p:nvPr>
            <p:ph idx="1"/>
          </p:nvPr>
        </p:nvSpPr>
        <p:spPr/>
        <p:txBody>
          <a:bodyPr>
            <a:normAutofit/>
          </a:bodyPr>
          <a:lstStyle/>
          <a:p>
            <a:endParaRPr/>
          </a:p>
          <a:p>
            <a:pPr>
              <a:spcAft>
                <a:spcPts val="1000"/>
              </a:spcAft>
              <a:defRPr sz="1800"/>
            </a:pPr>
            <a:r>
              <a:t>Involve stakeholders early and often: Build strong relationships and ensure their needs and concerns are met throughout the implementation process.</a:t>
            </a:r>
          </a:p>
          <a:p>
            <a:pPr>
              <a:spcAft>
                <a:spcPts val="1000"/>
              </a:spcAft>
              <a:defRPr sz="1800"/>
            </a:pPr>
            <a:r>
              <a:t>Establish clear communication channels: Facilitate open and regular communication to share information, address concerns, and build trust.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Evaluating the Impact of CEFR on Digital Archives</a:t>
            </a:r>
          </a:p>
        </p:txBody>
      </p:sp>
      <p:sp>
        <p:nvSpPr>
          <p:cNvPr id="3" name="Subtitle 2"/>
          <p:cNvSpPr>
            <a:spLocks noGrp="1"/>
          </p:cNvSpPr>
          <p:nvPr>
            <p:ph idx="1"/>
          </p:nvPr>
        </p:nvSpPr>
        <p:spPr/>
        <p:txBody>
          <a:bodyPr>
            <a:normAutofit/>
          </a:bodyPr>
          <a:lstStyle/>
          <a:p>
            <a:endParaRPr/>
          </a:p>
          <a:p>
            <a:pPr>
              <a:spcAft>
                <a:spcPts val="1000"/>
              </a:spcAft>
              <a:defRPr sz="1800"/>
            </a:pPr>
            <a:r>
              <a:t>Improved accessibility: Cefr provides a common framework for describing the proficiency levels of digital archives, making it easier for users to find and access the content they need.</a:t>
            </a:r>
          </a:p>
          <a:p>
            <a:pPr>
              <a:spcAft>
                <a:spcPts val="1000"/>
              </a:spcAft>
              <a:defRPr sz="1800"/>
            </a:pPr>
            <a:r>
              <a:t>Enhanced preservation: Cefr can help to ensure the longterm preservation of digital archives by providing a clear understanding of the content and its significance.</a:t>
            </a:r>
          </a:p>
        </p:txBody>
      </p:sp>
    </p:spTree>
  </p:cSld>
  <p:clrMapOvr>
    <a:masterClrMapping/>
  </p:clrMapOvr>
</p:sld>
</file>

<file path=ppt/theme/theme1.xml><?xml version="1.0" encoding="utf-8"?>
<a:theme xmlns:a="http://schemas.openxmlformats.org/drawingml/2006/main" name="PPT figtree 240110">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 xmlns:thm15="http://schemas.microsoft.com/office/thememl/2012/main"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figtree 240110</Template>
  <TotalTime>3</TotalTime>
  <Words>647</Words>
  <Application>Microsoft Office PowerPoint</Application>
  <PresentationFormat>Custom</PresentationFormat>
  <Paragraphs>48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Figtree</vt:lpstr>
      <vt:lpstr>PPT figtree 240110</vt:lpstr>
      <vt:lpstr>Introduction to CEFR levels for administrators of digital archives</vt:lpstr>
      <vt:lpstr>Understanding the CEFR Framework</vt:lpstr>
      <vt:lpstr>Mapping CEFR Levels to Digital Archives</vt:lpstr>
      <vt:lpstr>Assessing Learner Proficiency through CEFR Levels</vt:lpstr>
      <vt:lpstr>Designing Digital Archives with CEFR Considerations</vt:lpstr>
      <vt:lpstr>Enhancing Discoverability and Accessibility Using CEFR</vt:lpstr>
      <vt:lpstr>Supporting Language Learners through CEFR-Aligned Content</vt:lpstr>
      <vt:lpstr>Collaborating with Stakeholders for Effective Implementation</vt:lpstr>
      <vt:lpstr>Evaluating the Impact of CEFR on Digital Archives</vt:lpstr>
      <vt:lpstr>Best Practices for CEFR Integration in Digital Archives</vt:lpstr>
      <vt:lpstr> The Future of CEFR and Its Role in Digital Archives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`Maguire</dc:creator>
  <cp:lastModifiedBy>`Maguire</cp:lastModifiedBy>
  <cp:revision>3</cp:revision>
  <dcterms:created xsi:type="dcterms:W3CDTF">2024-04-02T17:51:03Z</dcterms:created>
  <dcterms:modified xsi:type="dcterms:W3CDTF">2024-04-03T10:37:35Z</dcterms:modified>
</cp:coreProperties>
</file>